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Helvetica Neue" panose="02000503000000020004"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p:cViewPr varScale="1">
        <p:scale>
          <a:sx n="138" d="100"/>
          <a:sy n="138" d="100"/>
        </p:scale>
        <p:origin x="88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60b9cc3a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60b9cc3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Hey there everyone, we wanted to do a status update for the RIMORPHIS project that Kristen and I have been thus far for the summer.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39f85daaf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39f85daaf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uncertainty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39f72ba55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39f72ba55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0b9cc3a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0b9cc3a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overarching premise of our project is to understand how water floods.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 start, I want to emphasize that we’re positioned within the RIMORPHIS, or the River Morphology Information System, which is a NSF funded, cross-institutional project that aims to provide a application to aid in river morphology research - so tracking and monitoring streamflow and sediment transport in stream bed across the US.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RIMORPHIS is really trying to extract insights about river morphology using a variety of parameters, like the diagram here shows. River morphology and floods are multi-dimensional, so to properly understand them we need inputs from the surface topography, water volume, water area, and point and line topologies.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Mine and Kristen’s role in this larger project looks specifically at the intersection of water volume and water area to better understand flooding. We’re helping to develop a tool that will extract river geometry during flood events and compare water area to water volume.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kind of tool can help aid in flood modelling and mapping - so we can better understand flood events based on current observations, not just historical observations?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 can also help us better understand bank and channel migrations, like how river banks change over time, or which channels in the US are moving consistently with time.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Flood modelling and mapping - where is top of bank?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Temporal and spatial trends in river morphology - it’s pretty hard to say which channels in the US are moving consistently with time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Here’s where it’s moving year to year.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NDWI gives us where the edge of water is - processed imagery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High sediment loads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Before, during and after event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Bank migrations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what ‘s the possible reach, how the bank changes over time.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260b9cc3a6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260b9cc3a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why does it matter to know these things, like how channels move over time, or not only how much is flooding, but </a:t>
            </a:r>
            <a:r>
              <a:rPr lang="en" i="1"/>
              <a:t>where</a:t>
            </a:r>
            <a:r>
              <a:rPr lang="en"/>
              <a:t> that water is going?</a:t>
            </a:r>
            <a:endParaRPr/>
          </a:p>
          <a:p>
            <a:pPr marL="0" lvl="0" indent="0" algn="l" rtl="0">
              <a:spcBef>
                <a:spcPts val="0"/>
              </a:spcBef>
              <a:spcAft>
                <a:spcPts val="0"/>
              </a:spcAft>
              <a:buNone/>
            </a:pPr>
            <a:endParaRPr/>
          </a:p>
          <a:p>
            <a:pPr marL="0" lvl="0" indent="0" algn="l" rtl="0">
              <a:spcBef>
                <a:spcPts val="0"/>
              </a:spcBef>
              <a:spcAft>
                <a:spcPts val="0"/>
              </a:spcAft>
              <a:buNone/>
            </a:pPr>
            <a:r>
              <a:rPr lang="en"/>
              <a:t>Well, there was a pretty recent example that I think contextualizes this problem well. Earlier this month, Montana and Idaho and Washington all had extraordinary floods due to a very wet spring. In particular, Red Lodge Montana experienced a 500-year flood that ripped out houses and vehicle bridges. Modelling flooding and understanding where the water goes can help us make informed decisions about how we build our infrastructure. Should we go through the extra time and money to build bridges that can withstand the next 500-year flood? Or should we rebuild a bridge within the new geometry of the channel that we can accept will be broken again in the next historic flood?</a:t>
            </a:r>
            <a:endParaRPr/>
          </a:p>
          <a:p>
            <a:pPr marL="0" lvl="0" indent="0" algn="l" rtl="0">
              <a:spcBef>
                <a:spcPts val="0"/>
              </a:spcBef>
              <a:spcAft>
                <a:spcPts val="0"/>
              </a:spcAft>
              <a:buNone/>
            </a:pPr>
            <a:endParaRPr/>
          </a:p>
          <a:p>
            <a:pPr marL="0" lvl="0" indent="0" algn="l" rtl="0">
              <a:spcBef>
                <a:spcPts val="0"/>
              </a:spcBef>
              <a:spcAft>
                <a:spcPts val="0"/>
              </a:spcAft>
              <a:buNone/>
            </a:pPr>
            <a:r>
              <a:rPr lang="en"/>
              <a:t>Furthermore, knowing where water goes in relation to how much water is flooding can help us mitigate critical habitats and agriculture land. </a:t>
            </a:r>
            <a:endParaRPr/>
          </a:p>
          <a:p>
            <a:pPr marL="0" lvl="0" indent="0" algn="l" rtl="0">
              <a:spcBef>
                <a:spcPts val="0"/>
              </a:spcBef>
              <a:spcAft>
                <a:spcPts val="0"/>
              </a:spcAft>
              <a:buNone/>
            </a:pPr>
            <a:endParaRPr/>
          </a:p>
          <a:p>
            <a:pPr marL="0" lvl="0" indent="0" algn="l" rtl="0">
              <a:spcBef>
                <a:spcPts val="0"/>
              </a:spcBef>
              <a:spcAft>
                <a:spcPts val="0"/>
              </a:spcAft>
              <a:buNone/>
            </a:pPr>
            <a:r>
              <a:rPr lang="en"/>
              <a:t>And lastly, since riverbeds are essentially conduits for sediment, we can try learn about how sediment is transported through watersheds before, during and after flood events.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27cb20b55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27cb20b5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Plotting water area against water volume</a:t>
            </a:r>
            <a:endParaRPr/>
          </a:p>
          <a:p>
            <a:pPr marL="0" lvl="0" indent="0" algn="l" rtl="0">
              <a:spcBef>
                <a:spcPts val="0"/>
              </a:spcBef>
              <a:spcAft>
                <a:spcPts val="0"/>
              </a:spcAft>
              <a:buNone/>
            </a:pPr>
            <a:endParaRPr/>
          </a:p>
          <a:p>
            <a:pPr marL="0" lvl="0" indent="0" algn="l" rtl="0">
              <a:spcBef>
                <a:spcPts val="0"/>
              </a:spcBef>
              <a:spcAft>
                <a:spcPts val="0"/>
              </a:spcAft>
              <a:buNone/>
            </a:pPr>
            <a:r>
              <a:rPr lang="en"/>
              <a:t>Why we used discharge on one, and gage height on the other: definite sites that have one or the other</a:t>
            </a:r>
            <a:endParaRPr/>
          </a:p>
          <a:p>
            <a:pPr marL="0" lvl="0" indent="0" algn="l" rtl="0">
              <a:spcBef>
                <a:spcPts val="0"/>
              </a:spcBef>
              <a:spcAft>
                <a:spcPts val="0"/>
              </a:spcAft>
              <a:buNone/>
            </a:pPr>
            <a:r>
              <a:rPr lang="en"/>
              <a:t>If you have only gage height, you might need some intermediary calculations to understand </a:t>
            </a:r>
            <a:endParaRPr/>
          </a:p>
          <a:p>
            <a:pPr marL="0" lvl="0" indent="0" algn="l" rtl="0">
              <a:spcBef>
                <a:spcPts val="0"/>
              </a:spcBef>
              <a:spcAft>
                <a:spcPts val="0"/>
              </a:spcAft>
              <a:buNone/>
            </a:pPr>
            <a:endParaRPr/>
          </a:p>
          <a:p>
            <a:pPr marL="0" lvl="0" indent="0" algn="l" rtl="0">
              <a:spcBef>
                <a:spcPts val="0"/>
              </a:spcBef>
              <a:spcAft>
                <a:spcPts val="0"/>
              </a:spcAft>
              <a:buNone/>
            </a:pPr>
            <a:r>
              <a:rPr lang="en"/>
              <a:t>You need the river channel and geometry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39f72ba55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39f72ba55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what USGS stream gage might look like</a:t>
            </a:r>
            <a:endParaRPr/>
          </a:p>
          <a:p>
            <a:pPr marL="0" lvl="0" indent="0" algn="l" rtl="0">
              <a:spcBef>
                <a:spcPts val="0"/>
              </a:spcBef>
              <a:spcAft>
                <a:spcPts val="0"/>
              </a:spcAft>
              <a:buNone/>
            </a:pPr>
            <a:r>
              <a:rPr lang="en"/>
              <a:t>Note that we’re only measuring stream gage data at one point in the Mississippi </a:t>
            </a:r>
            <a:endParaRPr/>
          </a:p>
          <a:p>
            <a:pPr marL="0" lvl="0" indent="0" algn="l" rtl="0">
              <a:spcBef>
                <a:spcPts val="0"/>
              </a:spcBef>
              <a:spcAft>
                <a:spcPts val="0"/>
              </a:spcAft>
              <a:buNone/>
            </a:pPr>
            <a:r>
              <a:rPr lang="en"/>
              <a:t>Somewhat iterable for different gage locations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39f72ba55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39f72ba55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arenR"/>
            </a:pPr>
            <a:r>
              <a:rPr lang="en">
                <a:solidFill>
                  <a:schemeClr val="dk1"/>
                </a:solidFill>
              </a:rPr>
              <a:t>Show basic aerial imagery from Sentinel - 2</a:t>
            </a:r>
            <a:endParaRPr>
              <a:solidFill>
                <a:schemeClr val="dk1"/>
              </a:solidFill>
            </a:endParaRPr>
          </a:p>
          <a:p>
            <a:pPr marL="457200" lvl="0" indent="-298450" algn="l" rtl="0">
              <a:spcBef>
                <a:spcPts val="0"/>
              </a:spcBef>
              <a:spcAft>
                <a:spcPts val="0"/>
              </a:spcAft>
              <a:buClr>
                <a:schemeClr val="dk1"/>
              </a:buClr>
              <a:buSzPts val="1100"/>
              <a:buAutoNum type="arabicParenR"/>
            </a:pPr>
            <a:r>
              <a:rPr lang="en">
                <a:solidFill>
                  <a:schemeClr val="dk1"/>
                </a:solidFill>
              </a:rPr>
              <a:t>Show NDWI images</a:t>
            </a:r>
            <a:endParaRPr>
              <a:solidFill>
                <a:schemeClr val="dk1"/>
              </a:solidFill>
            </a:endParaRPr>
          </a:p>
          <a:p>
            <a:pPr marL="914400" lvl="1" indent="-298450" algn="l" rtl="0">
              <a:spcBef>
                <a:spcPts val="0"/>
              </a:spcBef>
              <a:spcAft>
                <a:spcPts val="0"/>
              </a:spcAft>
              <a:buClr>
                <a:schemeClr val="dk1"/>
              </a:buClr>
              <a:buSzPts val="1100"/>
              <a:buAutoNum type="alphaLcParenR"/>
            </a:pPr>
            <a:r>
              <a:rPr lang="en">
                <a:solidFill>
                  <a:schemeClr val="dk1"/>
                </a:solidFill>
              </a:rPr>
              <a:t>Show before, during and after water extractions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Natural swell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9f85daaf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9f85daaf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arenR"/>
            </a:pPr>
            <a:r>
              <a:rPr lang="en">
                <a:solidFill>
                  <a:schemeClr val="dk1"/>
                </a:solidFill>
              </a:rPr>
              <a:t>Show basic aerial imagery from Sentinel - 2</a:t>
            </a:r>
            <a:endParaRPr>
              <a:solidFill>
                <a:schemeClr val="dk1"/>
              </a:solidFill>
            </a:endParaRPr>
          </a:p>
          <a:p>
            <a:pPr marL="457200" lvl="0" indent="-298450" algn="l" rtl="0">
              <a:spcBef>
                <a:spcPts val="0"/>
              </a:spcBef>
              <a:spcAft>
                <a:spcPts val="0"/>
              </a:spcAft>
              <a:buClr>
                <a:schemeClr val="dk1"/>
              </a:buClr>
              <a:buSzPts val="1100"/>
              <a:buAutoNum type="arabicParenR"/>
            </a:pPr>
            <a:r>
              <a:rPr lang="en">
                <a:solidFill>
                  <a:schemeClr val="dk1"/>
                </a:solidFill>
              </a:rPr>
              <a:t>Show NDWI images</a:t>
            </a:r>
            <a:endParaRPr>
              <a:solidFill>
                <a:schemeClr val="dk1"/>
              </a:solidFill>
            </a:endParaRPr>
          </a:p>
          <a:p>
            <a:pPr marL="914400" lvl="1" indent="-298450" algn="l" rtl="0">
              <a:spcBef>
                <a:spcPts val="0"/>
              </a:spcBef>
              <a:spcAft>
                <a:spcPts val="0"/>
              </a:spcAft>
              <a:buClr>
                <a:schemeClr val="dk1"/>
              </a:buClr>
              <a:buSzPts val="1100"/>
              <a:buAutoNum type="alphaLcParenR"/>
            </a:pPr>
            <a:r>
              <a:rPr lang="en">
                <a:solidFill>
                  <a:schemeClr val="dk1"/>
                </a:solidFill>
              </a:rPr>
              <a:t>Show before, during and after water extractions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27cb20b5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227cb20b5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what these plots are showing:</a:t>
            </a:r>
            <a:endParaRPr/>
          </a:p>
          <a:p>
            <a:pPr marL="0" lvl="0" indent="0" algn="l" rtl="0">
              <a:spcBef>
                <a:spcPts val="0"/>
              </a:spcBef>
              <a:spcAft>
                <a:spcPts val="0"/>
              </a:spcAft>
              <a:buNone/>
            </a:pPr>
            <a:r>
              <a:rPr lang="en"/>
              <a:t>They show water pixel count (representing flooding extent) on y axis, versus river gage data on x-axis. For mississippi site on left, river gage data is discharge in cfs. On right, pine bluff site uses gage height data, representing the level of water in river. </a:t>
            </a:r>
            <a:endParaRPr/>
          </a:p>
          <a:p>
            <a:pPr marL="0" lvl="0" indent="0" algn="l" rtl="0">
              <a:spcBef>
                <a:spcPts val="0"/>
              </a:spcBef>
              <a:spcAft>
                <a:spcPts val="0"/>
              </a:spcAft>
              <a:buNone/>
            </a:pPr>
            <a:endParaRPr/>
          </a:p>
          <a:p>
            <a:pPr marL="0" lvl="0" indent="0" algn="l" rtl="0">
              <a:spcBef>
                <a:spcPts val="0"/>
              </a:spcBef>
              <a:spcAft>
                <a:spcPts val="0"/>
              </a:spcAft>
              <a:buNone/>
            </a:pPr>
            <a:r>
              <a:rPr lang="en"/>
              <a:t>What we expected to see was a fairly flat line at lower discharges or gage heights, when the river is at typical day to day levels, and then above a certain trigger point, or a certain discharge or gage level point at which flooding begins, we would expect to see a rapid increase in pixel count as water begins to flood the banks. </a:t>
            </a:r>
            <a:endParaRPr/>
          </a:p>
          <a:p>
            <a:pPr marL="0" lvl="0" indent="0" algn="l" rtl="0">
              <a:spcBef>
                <a:spcPts val="0"/>
              </a:spcBef>
              <a:spcAft>
                <a:spcPts val="0"/>
              </a:spcAft>
              <a:buNone/>
            </a:pPr>
            <a:endParaRPr/>
          </a:p>
          <a:p>
            <a:pPr marL="0" lvl="0" indent="0" algn="l" rtl="0">
              <a:spcBef>
                <a:spcPts val="0"/>
              </a:spcBef>
              <a:spcAft>
                <a:spcPts val="0"/>
              </a:spcAft>
              <a:buNone/>
            </a:pPr>
            <a:r>
              <a:rPr lang="en"/>
              <a:t>We see this pattern more in the mississippi site.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27cb20b5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227cb20b5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Proof of concept established</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This overall methodology does appear to show some relationship between gage data and flood extent, but we would need more analyses to truly define those relationships mathematically</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Stream discharge may be a more reliable measurement for flood detection than gage height</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Data availability </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This makes sense because discharge is more representative of volume than gage height, and flood extent is naturally closer related to volume. </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But this conclusion requires additional analyses (at various locations/times) in order to say with absolute certainty.</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Each location will likely require specific boundary conditions to ensure accurate water pixel count values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Analysis may benefit from using active remote sensing data (ex. Sentinel-1) to circumvent cloud cover</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Using remote sensing data with radar capabilities would help ensure that we can get accurate water pixel counts, particularly during major flood events, in which we can expect to see cloudy skies.</a:t>
            </a:r>
            <a:endParaRPr sz="14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Satellite View Of Volga River Photograph by Panoramic Images"/>
          <p:cNvPicPr preferRelativeResize="0"/>
          <p:nvPr/>
        </p:nvPicPr>
        <p:blipFill>
          <a:blip r:embed="rId3">
            <a:alphaModFix/>
          </a:blip>
          <a:stretch>
            <a:fillRect/>
          </a:stretch>
        </p:blipFill>
        <p:spPr>
          <a:xfrm>
            <a:off x="1127363" y="286612"/>
            <a:ext cx="6889275" cy="4570275"/>
          </a:xfrm>
          <a:prstGeom prst="rect">
            <a:avLst/>
          </a:prstGeom>
          <a:noFill/>
          <a:ln>
            <a:noFill/>
          </a:ln>
        </p:spPr>
      </p:pic>
      <p:sp>
        <p:nvSpPr>
          <p:cNvPr id="55" name="Google Shape;55;p13"/>
          <p:cNvSpPr txBox="1">
            <a:spLocks noGrp="1"/>
          </p:cNvSpPr>
          <p:nvPr>
            <p:ph type="ctrTitle"/>
          </p:nvPr>
        </p:nvSpPr>
        <p:spPr>
          <a:xfrm>
            <a:off x="1127375" y="744575"/>
            <a:ext cx="68892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r>
              <a:rPr lang="en" sz="3866" b="1">
                <a:solidFill>
                  <a:schemeClr val="lt1"/>
                </a:solidFill>
              </a:rPr>
              <a:t>How Much Water Makes A Flood?</a:t>
            </a:r>
            <a:endParaRPr sz="3866" b="1">
              <a:solidFill>
                <a:schemeClr val="lt1"/>
              </a:solidFill>
            </a:endParaRPr>
          </a:p>
          <a:p>
            <a:pPr marL="0" lvl="0" indent="0" algn="ctr" rtl="0">
              <a:spcBef>
                <a:spcPts val="0"/>
              </a:spcBef>
              <a:spcAft>
                <a:spcPts val="0"/>
              </a:spcAft>
              <a:buNone/>
            </a:pPr>
            <a:r>
              <a:rPr lang="en" sz="2866">
                <a:solidFill>
                  <a:schemeClr val="lt1"/>
                </a:solidFill>
              </a:rPr>
              <a:t>Exploring the Relationship Between River Gage Data and Flood Extent</a:t>
            </a:r>
            <a:endParaRPr sz="2755"/>
          </a:p>
        </p:txBody>
      </p:sp>
      <p:sp>
        <p:nvSpPr>
          <p:cNvPr id="56" name="Google Shape;56;p13"/>
          <p:cNvSpPr txBox="1">
            <a:spLocks noGrp="1"/>
          </p:cNvSpPr>
          <p:nvPr>
            <p:ph type="subTitle" idx="1"/>
          </p:nvPr>
        </p:nvSpPr>
        <p:spPr>
          <a:xfrm>
            <a:off x="311700" y="397712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solidFill>
                  <a:schemeClr val="lt1"/>
                </a:solidFill>
              </a:rPr>
              <a:t>A RIMORPHIS Initiative</a:t>
            </a:r>
            <a:endParaRPr>
              <a:solidFill>
                <a:schemeClr val="lt1"/>
              </a:solidFill>
            </a:endParaRPr>
          </a:p>
          <a:p>
            <a:pPr marL="0" lvl="0" indent="0" algn="ctr" rtl="0">
              <a:spcBef>
                <a:spcPts val="0"/>
              </a:spcBef>
              <a:spcAft>
                <a:spcPts val="0"/>
              </a:spcAft>
              <a:buNone/>
            </a:pPr>
            <a:r>
              <a:rPr lang="en">
                <a:solidFill>
                  <a:schemeClr val="lt1"/>
                </a:solidFill>
              </a:rPr>
              <a:t>Avra Saslow and Kristen Tortorelli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Steps and Implications </a:t>
            </a:r>
            <a:endParaRPr/>
          </a:p>
        </p:txBody>
      </p:sp>
      <p:sp>
        <p:nvSpPr>
          <p:cNvPr id="130" name="Google Shape;130;p22"/>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1018"/>
              <a:buNone/>
            </a:pPr>
            <a:r>
              <a:rPr lang="en" sz="1595" b="1">
                <a:solidFill>
                  <a:schemeClr val="dk1"/>
                </a:solidFill>
              </a:rPr>
              <a:t>Next Steps:</a:t>
            </a:r>
            <a:endParaRPr sz="1595" b="1">
              <a:solidFill>
                <a:schemeClr val="dk1"/>
              </a:solidFill>
            </a:endParaRPr>
          </a:p>
          <a:p>
            <a:pPr marL="457200" lvl="0" indent="-329882" algn="l" rtl="0">
              <a:lnSpc>
                <a:spcPct val="80000"/>
              </a:lnSpc>
              <a:spcBef>
                <a:spcPts val="0"/>
              </a:spcBef>
              <a:spcAft>
                <a:spcPts val="0"/>
              </a:spcAft>
              <a:buClr>
                <a:schemeClr val="dk1"/>
              </a:buClr>
              <a:buSzPts val="1595"/>
              <a:buChar char="⇾"/>
            </a:pPr>
            <a:r>
              <a:rPr lang="en" sz="1595" b="1">
                <a:solidFill>
                  <a:schemeClr val="dk1"/>
                </a:solidFill>
              </a:rPr>
              <a:t>Refine and document uncertainty in the process:</a:t>
            </a:r>
            <a:endParaRPr sz="1595" b="1">
              <a:solidFill>
                <a:schemeClr val="dk1"/>
              </a:solidFill>
            </a:endParaRPr>
          </a:p>
          <a:p>
            <a:pPr marL="914400" lvl="0" indent="-329882" algn="l" rtl="0">
              <a:lnSpc>
                <a:spcPct val="80000"/>
              </a:lnSpc>
              <a:spcBef>
                <a:spcPts val="0"/>
              </a:spcBef>
              <a:spcAft>
                <a:spcPts val="0"/>
              </a:spcAft>
              <a:buClr>
                <a:schemeClr val="dk1"/>
              </a:buClr>
              <a:buSzPts val="1595"/>
              <a:buChar char="-"/>
            </a:pPr>
            <a:r>
              <a:rPr lang="en" sz="1595">
                <a:solidFill>
                  <a:schemeClr val="dk1"/>
                </a:solidFill>
              </a:rPr>
              <a:t>Composite images</a:t>
            </a:r>
            <a:endParaRPr sz="1595">
              <a:solidFill>
                <a:schemeClr val="dk1"/>
              </a:solidFill>
            </a:endParaRPr>
          </a:p>
          <a:p>
            <a:pPr marL="1371600" lvl="1" indent="-329882" algn="l" rtl="0">
              <a:lnSpc>
                <a:spcPct val="80000"/>
              </a:lnSpc>
              <a:spcBef>
                <a:spcPts val="0"/>
              </a:spcBef>
              <a:spcAft>
                <a:spcPts val="0"/>
              </a:spcAft>
              <a:buClr>
                <a:schemeClr val="dk1"/>
              </a:buClr>
              <a:buSzPts val="1595"/>
              <a:buChar char="-"/>
            </a:pPr>
            <a:r>
              <a:rPr lang="en" sz="1595">
                <a:solidFill>
                  <a:srgbClr val="4A86E8"/>
                </a:solidFill>
              </a:rPr>
              <a:t>Possible solution: Instead of using GEE, generate images specific to each gage data point</a:t>
            </a:r>
            <a:endParaRPr sz="1595">
              <a:solidFill>
                <a:srgbClr val="4A86E8"/>
              </a:solidFill>
            </a:endParaRPr>
          </a:p>
          <a:p>
            <a:pPr marL="914400" lvl="0" indent="-329882" algn="l" rtl="0">
              <a:lnSpc>
                <a:spcPct val="80000"/>
              </a:lnSpc>
              <a:spcBef>
                <a:spcPts val="0"/>
              </a:spcBef>
              <a:spcAft>
                <a:spcPts val="0"/>
              </a:spcAft>
              <a:buClr>
                <a:schemeClr val="dk1"/>
              </a:buClr>
              <a:buSzPts val="1595"/>
              <a:buChar char="-"/>
            </a:pPr>
            <a:r>
              <a:rPr lang="en" sz="1595">
                <a:solidFill>
                  <a:schemeClr val="dk1"/>
                </a:solidFill>
              </a:rPr>
              <a:t>Cloud cover during floods</a:t>
            </a:r>
            <a:endParaRPr sz="1595">
              <a:solidFill>
                <a:schemeClr val="dk1"/>
              </a:solidFill>
            </a:endParaRPr>
          </a:p>
          <a:p>
            <a:pPr marL="1371600" lvl="1" indent="-329882" algn="l" rtl="0">
              <a:lnSpc>
                <a:spcPct val="80000"/>
              </a:lnSpc>
              <a:spcBef>
                <a:spcPts val="0"/>
              </a:spcBef>
              <a:spcAft>
                <a:spcPts val="0"/>
              </a:spcAft>
              <a:buClr>
                <a:schemeClr val="dk1"/>
              </a:buClr>
              <a:buSzPts val="1595"/>
              <a:buChar char="-"/>
            </a:pPr>
            <a:r>
              <a:rPr lang="en" sz="1595">
                <a:solidFill>
                  <a:srgbClr val="4A86E8"/>
                </a:solidFill>
              </a:rPr>
              <a:t>Possible solution: Utilize activer remote sensing data (such as Sentinel-1), which can see through cloud cover</a:t>
            </a:r>
            <a:endParaRPr sz="1595">
              <a:solidFill>
                <a:schemeClr val="dk1"/>
              </a:solidFill>
            </a:endParaRPr>
          </a:p>
          <a:p>
            <a:pPr marL="914400" lvl="0" indent="-329882" algn="l" rtl="0">
              <a:lnSpc>
                <a:spcPct val="80000"/>
              </a:lnSpc>
              <a:spcBef>
                <a:spcPts val="0"/>
              </a:spcBef>
              <a:spcAft>
                <a:spcPts val="0"/>
              </a:spcAft>
              <a:buClr>
                <a:schemeClr val="dk1"/>
              </a:buClr>
              <a:buSzPts val="1595"/>
              <a:buChar char="-"/>
            </a:pPr>
            <a:r>
              <a:rPr lang="en" sz="1595">
                <a:solidFill>
                  <a:schemeClr val="dk1"/>
                </a:solidFill>
              </a:rPr>
              <a:t>Each site needs analysis, i.e. it’s not repeatable currently</a:t>
            </a:r>
            <a:endParaRPr sz="1595">
              <a:solidFill>
                <a:schemeClr val="dk1"/>
              </a:solidFill>
            </a:endParaRPr>
          </a:p>
          <a:p>
            <a:pPr marL="1371600" lvl="1" indent="-329882" algn="l" rtl="0">
              <a:lnSpc>
                <a:spcPct val="80000"/>
              </a:lnSpc>
              <a:spcBef>
                <a:spcPts val="0"/>
              </a:spcBef>
              <a:spcAft>
                <a:spcPts val="0"/>
              </a:spcAft>
              <a:buClr>
                <a:schemeClr val="dk1"/>
              </a:buClr>
              <a:buSzPts val="1595"/>
              <a:buChar char="-"/>
            </a:pPr>
            <a:r>
              <a:rPr lang="en" sz="1595">
                <a:solidFill>
                  <a:srgbClr val="4A86E8"/>
                </a:solidFill>
              </a:rPr>
              <a:t>Possible solution: Only extract rivers with stream discharge data, not gage height; automate boundary conditions - have computer recognize river lines</a:t>
            </a:r>
            <a:endParaRPr sz="1595">
              <a:solidFill>
                <a:schemeClr val="dk1"/>
              </a:solidFill>
            </a:endParaRPr>
          </a:p>
          <a:p>
            <a:pPr marL="914400" lvl="0" indent="-329882" algn="l" rtl="0">
              <a:lnSpc>
                <a:spcPct val="80000"/>
              </a:lnSpc>
              <a:spcBef>
                <a:spcPts val="0"/>
              </a:spcBef>
              <a:spcAft>
                <a:spcPts val="0"/>
              </a:spcAft>
              <a:buClr>
                <a:schemeClr val="dk1"/>
              </a:buClr>
              <a:buSzPts val="1595"/>
              <a:buChar char="-"/>
            </a:pPr>
            <a:r>
              <a:rPr lang="en" sz="1595">
                <a:solidFill>
                  <a:schemeClr val="dk1"/>
                </a:solidFill>
              </a:rPr>
              <a:t>Extracting water pixels outside of the riverbed topology </a:t>
            </a:r>
            <a:endParaRPr sz="1595">
              <a:solidFill>
                <a:schemeClr val="dk1"/>
              </a:solidFill>
            </a:endParaRPr>
          </a:p>
          <a:p>
            <a:pPr marL="1371600" lvl="1" indent="-329882" algn="l" rtl="0">
              <a:lnSpc>
                <a:spcPct val="80000"/>
              </a:lnSpc>
              <a:spcBef>
                <a:spcPts val="0"/>
              </a:spcBef>
              <a:spcAft>
                <a:spcPts val="0"/>
              </a:spcAft>
              <a:buClr>
                <a:schemeClr val="dk1"/>
              </a:buClr>
              <a:buSzPts val="1595"/>
              <a:buChar char="-"/>
            </a:pPr>
            <a:r>
              <a:rPr lang="en" sz="1595">
                <a:solidFill>
                  <a:srgbClr val="4A86E8"/>
                </a:solidFill>
              </a:rPr>
              <a:t>Possible solution: Create boundaries around the riverbed</a:t>
            </a:r>
            <a:endParaRPr sz="1595">
              <a:solidFill>
                <a:schemeClr val="dk1"/>
              </a:solidFill>
            </a:endParaRPr>
          </a:p>
          <a:p>
            <a:pPr marL="0" lvl="0" indent="0" algn="l" rtl="0">
              <a:lnSpc>
                <a:spcPct val="80000"/>
              </a:lnSpc>
              <a:spcBef>
                <a:spcPts val="0"/>
              </a:spcBef>
              <a:spcAft>
                <a:spcPts val="0"/>
              </a:spcAft>
              <a:buClr>
                <a:schemeClr val="dk1"/>
              </a:buClr>
              <a:buSzPts val="1018"/>
              <a:buFont typeface="Arial"/>
              <a:buNone/>
            </a:pPr>
            <a:endParaRPr sz="1595">
              <a:solidFill>
                <a:schemeClr val="dk1"/>
              </a:solidFill>
            </a:endParaRPr>
          </a:p>
          <a:p>
            <a:pPr marL="0" lvl="0" indent="0" algn="l" rtl="0">
              <a:lnSpc>
                <a:spcPct val="80000"/>
              </a:lnSpc>
              <a:spcBef>
                <a:spcPts val="0"/>
              </a:spcBef>
              <a:spcAft>
                <a:spcPts val="0"/>
              </a:spcAft>
              <a:buSzPts val="1018"/>
              <a:buNone/>
            </a:pPr>
            <a:r>
              <a:rPr lang="en" sz="1595" b="1">
                <a:solidFill>
                  <a:schemeClr val="dk1"/>
                </a:solidFill>
              </a:rPr>
              <a:t>Implications:</a:t>
            </a:r>
            <a:endParaRPr sz="1595" b="1">
              <a:solidFill>
                <a:schemeClr val="dk1"/>
              </a:solidFill>
            </a:endParaRPr>
          </a:p>
          <a:p>
            <a:pPr marL="457200" lvl="0" indent="-329882" algn="l" rtl="0">
              <a:lnSpc>
                <a:spcPct val="80000"/>
              </a:lnSpc>
              <a:spcBef>
                <a:spcPts val="0"/>
              </a:spcBef>
              <a:spcAft>
                <a:spcPts val="0"/>
              </a:spcAft>
              <a:buClr>
                <a:schemeClr val="dk1"/>
              </a:buClr>
              <a:buSzPts val="1595"/>
              <a:buChar char="⇾"/>
            </a:pPr>
            <a:r>
              <a:rPr lang="en" sz="1595" b="1">
                <a:solidFill>
                  <a:schemeClr val="dk1"/>
                </a:solidFill>
              </a:rPr>
              <a:t>Cross-section to better understand the way river channels change</a:t>
            </a:r>
            <a:endParaRPr sz="1595" b="1">
              <a:solidFill>
                <a:schemeClr val="dk1"/>
              </a:solidFill>
            </a:endParaRPr>
          </a:p>
          <a:p>
            <a:pPr marL="0" lvl="0" indent="0" algn="l" rtl="0">
              <a:lnSpc>
                <a:spcPct val="80000"/>
              </a:lnSpc>
              <a:spcBef>
                <a:spcPts val="0"/>
              </a:spcBef>
              <a:spcAft>
                <a:spcPts val="0"/>
              </a:spcAft>
              <a:buClr>
                <a:schemeClr val="dk1"/>
              </a:buClr>
              <a:buSzPts val="1018"/>
              <a:buFont typeface="Arial"/>
              <a:buNone/>
            </a:pPr>
            <a:endParaRPr sz="1595" b="1">
              <a:solidFill>
                <a:schemeClr val="dk1"/>
              </a:solidFill>
            </a:endParaRPr>
          </a:p>
          <a:p>
            <a:pPr marL="457200" lvl="0" indent="-329882" algn="l" rtl="0">
              <a:lnSpc>
                <a:spcPct val="80000"/>
              </a:lnSpc>
              <a:spcBef>
                <a:spcPts val="0"/>
              </a:spcBef>
              <a:spcAft>
                <a:spcPts val="0"/>
              </a:spcAft>
              <a:buClr>
                <a:schemeClr val="dk1"/>
              </a:buClr>
              <a:buSzPts val="1595"/>
              <a:buChar char="⇾"/>
            </a:pPr>
            <a:r>
              <a:rPr lang="en" sz="1595" b="1">
                <a:solidFill>
                  <a:schemeClr val="dk1"/>
                </a:solidFill>
              </a:rPr>
              <a:t>Machine learning - can we make this predictive?</a:t>
            </a:r>
            <a:endParaRPr sz="1225">
              <a:solidFill>
                <a:schemeClr val="dk1"/>
              </a:solidFill>
              <a:latin typeface="Helvetica Neue"/>
              <a:ea typeface="Helvetica Neue"/>
              <a:cs typeface="Helvetica Neue"/>
              <a:sym typeface="Helvetica Neue"/>
            </a:endParaRPr>
          </a:p>
          <a:p>
            <a:pPr marL="0" lvl="0" indent="0" algn="l" rtl="0">
              <a:lnSpc>
                <a:spcPct val="80000"/>
              </a:lnSpc>
              <a:spcBef>
                <a:spcPts val="0"/>
              </a:spcBef>
              <a:spcAft>
                <a:spcPts val="0"/>
              </a:spcAft>
              <a:buClr>
                <a:schemeClr val="dk1"/>
              </a:buClr>
              <a:buSzPts val="1018"/>
              <a:buFont typeface="Arial"/>
              <a:buNone/>
            </a:pPr>
            <a:endParaRPr sz="1595">
              <a:solidFill>
                <a:schemeClr val="dk1"/>
              </a:solidFill>
            </a:endParaRPr>
          </a:p>
          <a:p>
            <a:pPr marL="0" lvl="0" indent="0" algn="l" rtl="0">
              <a:lnSpc>
                <a:spcPct val="95000"/>
              </a:lnSpc>
              <a:spcBef>
                <a:spcPts val="0"/>
              </a:spcBef>
              <a:spcAft>
                <a:spcPts val="1200"/>
              </a:spcAft>
              <a:buSzPts val="1018"/>
              <a:buNone/>
            </a:pPr>
            <a:endParaRPr sz="1965"/>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3" descr="Satellite View Of Volga River Photograph by Panoramic Images"/>
          <p:cNvPicPr preferRelativeResize="0"/>
          <p:nvPr/>
        </p:nvPicPr>
        <p:blipFill>
          <a:blip r:embed="rId3">
            <a:alphaModFix/>
          </a:blip>
          <a:stretch>
            <a:fillRect/>
          </a:stretch>
        </p:blipFill>
        <p:spPr>
          <a:xfrm>
            <a:off x="1127363" y="286612"/>
            <a:ext cx="6889275" cy="4570275"/>
          </a:xfrm>
          <a:prstGeom prst="rect">
            <a:avLst/>
          </a:prstGeom>
          <a:noFill/>
          <a:ln>
            <a:noFill/>
          </a:ln>
        </p:spPr>
      </p:pic>
      <p:sp>
        <p:nvSpPr>
          <p:cNvPr id="136" name="Google Shape;136;p23"/>
          <p:cNvSpPr txBox="1"/>
          <p:nvPr/>
        </p:nvSpPr>
        <p:spPr>
          <a:xfrm>
            <a:off x="1969200" y="1925250"/>
            <a:ext cx="5374500" cy="227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1"/>
                </a:solidFill>
              </a:rPr>
              <a:t>Thank you for listening!</a:t>
            </a:r>
            <a:endParaRPr sz="3600" b="1">
              <a:solidFill>
                <a:schemeClr val="lt1"/>
              </a:solidFill>
            </a:endParaRPr>
          </a:p>
          <a:p>
            <a:pPr marL="0" lvl="0" indent="0" algn="ctr" rtl="0">
              <a:spcBef>
                <a:spcPts val="0"/>
              </a:spcBef>
              <a:spcAft>
                <a:spcPts val="0"/>
              </a:spcAft>
              <a:buNone/>
            </a:pPr>
            <a:r>
              <a:rPr lang="en" sz="3600" b="1">
                <a:solidFill>
                  <a:schemeClr val="lt1"/>
                </a:solidFill>
              </a:rPr>
              <a:t>Any questions?</a:t>
            </a:r>
            <a:endParaRPr sz="3600" b="1">
              <a:solidFill>
                <a:schemeClr val="lt1"/>
              </a:solidFill>
            </a:endParaRPr>
          </a:p>
          <a:p>
            <a:pPr marL="0" lvl="0" indent="0" algn="ctr" rtl="0">
              <a:spcBef>
                <a:spcPts val="0"/>
              </a:spcBef>
              <a:spcAft>
                <a:spcPts val="0"/>
              </a:spcAft>
              <a:buNone/>
            </a:pPr>
            <a:endParaRPr sz="3600" b="1">
              <a:solidFill>
                <a:schemeClr val="lt1"/>
              </a:solidFill>
            </a:endParaRPr>
          </a:p>
          <a:p>
            <a:pPr marL="0" lvl="0" indent="0" algn="ctr" rtl="0">
              <a:spcBef>
                <a:spcPts val="0"/>
              </a:spcBef>
              <a:spcAft>
                <a:spcPts val="0"/>
              </a:spcAft>
              <a:buNone/>
            </a:pPr>
            <a:r>
              <a:rPr lang="en" b="1">
                <a:solidFill>
                  <a:schemeClr val="lt1"/>
                </a:solidFill>
              </a:rPr>
              <a:t>Avra.Saslow@colorado.edu</a:t>
            </a:r>
            <a:endParaRPr b="1">
              <a:solidFill>
                <a:schemeClr val="lt1"/>
              </a:solidFill>
            </a:endParaRPr>
          </a:p>
          <a:p>
            <a:pPr marL="0" lvl="0" indent="0" algn="ctr" rtl="0">
              <a:spcBef>
                <a:spcPts val="0"/>
              </a:spcBef>
              <a:spcAft>
                <a:spcPts val="0"/>
              </a:spcAft>
              <a:buNone/>
            </a:pPr>
            <a:r>
              <a:rPr lang="en" b="1">
                <a:solidFill>
                  <a:schemeClr val="lt1"/>
                </a:solidFill>
              </a:rPr>
              <a:t>Kristen.Tortorelli@colorado.edu</a:t>
            </a:r>
            <a:endParaRPr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Goal: Understand How Water Floods</a:t>
            </a:r>
            <a:endParaRPr/>
          </a:p>
        </p:txBody>
      </p:sp>
      <p:sp>
        <p:nvSpPr>
          <p:cNvPr id="62" name="Google Shape;62;p14"/>
          <p:cNvSpPr txBox="1"/>
          <p:nvPr/>
        </p:nvSpPr>
        <p:spPr>
          <a:xfrm>
            <a:off x="441175" y="1043775"/>
            <a:ext cx="30336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Develop a tool that extracts river geometry </a:t>
            </a:r>
            <a:endParaRPr sz="1600" b="1"/>
          </a:p>
          <a:p>
            <a:pPr marL="0" lvl="0" indent="0" algn="l" rtl="0">
              <a:spcBef>
                <a:spcPts val="0"/>
              </a:spcBef>
              <a:spcAft>
                <a:spcPts val="0"/>
              </a:spcAft>
              <a:buNone/>
            </a:pPr>
            <a:endParaRPr sz="1600" b="1"/>
          </a:p>
          <a:p>
            <a:pPr marL="457200" lvl="0" indent="-330200" algn="l" rtl="0">
              <a:spcBef>
                <a:spcPts val="0"/>
              </a:spcBef>
              <a:spcAft>
                <a:spcPts val="0"/>
              </a:spcAft>
              <a:buSzPts val="1600"/>
              <a:buChar char="⇾"/>
            </a:pPr>
            <a:r>
              <a:rPr lang="en" sz="1600"/>
              <a:t>Flood modelling and mapping </a:t>
            </a:r>
            <a:endParaRPr sz="1600"/>
          </a:p>
          <a:p>
            <a:pPr marL="914400" lvl="1" indent="-304800" algn="l" rtl="0">
              <a:spcBef>
                <a:spcPts val="0"/>
              </a:spcBef>
              <a:spcAft>
                <a:spcPts val="0"/>
              </a:spcAft>
              <a:buSzPts val="1200"/>
              <a:buChar char="●"/>
            </a:pPr>
            <a:r>
              <a:rPr lang="en" sz="1600">
                <a:solidFill>
                  <a:schemeClr val="dk1"/>
                </a:solidFill>
              </a:rPr>
              <a:t>Understand temporal and spatial trends in river morphology from a synchronous standpoint rather than historical standpoint</a:t>
            </a:r>
            <a:endParaRPr sz="1600"/>
          </a:p>
          <a:p>
            <a:pPr marL="457200" lvl="0" indent="-330200" algn="l" rtl="0">
              <a:spcBef>
                <a:spcPts val="0"/>
              </a:spcBef>
              <a:spcAft>
                <a:spcPts val="0"/>
              </a:spcAft>
              <a:buSzPts val="1600"/>
              <a:buChar char="⇾"/>
            </a:pPr>
            <a:r>
              <a:rPr lang="en" sz="1600"/>
              <a:t>Track bank and channel migrations</a:t>
            </a:r>
            <a:endParaRPr sz="1600"/>
          </a:p>
          <a:p>
            <a:pPr marL="0" lvl="0" indent="0" algn="l" rtl="0">
              <a:spcBef>
                <a:spcPts val="0"/>
              </a:spcBef>
              <a:spcAft>
                <a:spcPts val="0"/>
              </a:spcAft>
              <a:buNone/>
            </a:pPr>
            <a:endParaRPr sz="1600"/>
          </a:p>
        </p:txBody>
      </p:sp>
      <p:pic>
        <p:nvPicPr>
          <p:cNvPr id="63" name="Google Shape;63;p14"/>
          <p:cNvPicPr preferRelativeResize="0"/>
          <p:nvPr/>
        </p:nvPicPr>
        <p:blipFill rotWithShape="1">
          <a:blip r:embed="rId3">
            <a:alphaModFix/>
          </a:blip>
          <a:srcRect t="16268"/>
          <a:stretch/>
        </p:blipFill>
        <p:spPr>
          <a:xfrm>
            <a:off x="3474750" y="1659375"/>
            <a:ext cx="5163800" cy="2662150"/>
          </a:xfrm>
          <a:prstGeom prst="rect">
            <a:avLst/>
          </a:prstGeom>
          <a:noFill/>
          <a:ln>
            <a:noFill/>
          </a:ln>
        </p:spPr>
      </p:pic>
      <p:sp>
        <p:nvSpPr>
          <p:cNvPr id="64" name="Google Shape;64;p14"/>
          <p:cNvSpPr txBox="1"/>
          <p:nvPr/>
        </p:nvSpPr>
        <p:spPr>
          <a:xfrm>
            <a:off x="5025950" y="4321525"/>
            <a:ext cx="3612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a:t>Courtesy of RIMORPHIS</a:t>
            </a:r>
            <a:endParaRPr sz="1200"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Importance of Flood Modelling</a:t>
            </a:r>
            <a:endParaRPr/>
          </a:p>
          <a:p>
            <a:pPr marL="0" lvl="0" indent="0" algn="l" rtl="0">
              <a:spcBef>
                <a:spcPts val="0"/>
              </a:spcBef>
              <a:spcAft>
                <a:spcPts val="0"/>
              </a:spcAft>
              <a:buNone/>
            </a:pPr>
            <a:endParaRPr/>
          </a:p>
        </p:txBody>
      </p:sp>
      <p:sp>
        <p:nvSpPr>
          <p:cNvPr id="70" name="Google Shape;70;p15"/>
          <p:cNvSpPr txBox="1"/>
          <p:nvPr/>
        </p:nvSpPr>
        <p:spPr>
          <a:xfrm>
            <a:off x="399100" y="1040125"/>
            <a:ext cx="8317500" cy="4770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endParaRPr sz="1900"/>
          </a:p>
        </p:txBody>
      </p:sp>
      <p:pic>
        <p:nvPicPr>
          <p:cNvPr id="71" name="Google Shape;71;p15" descr="Gateway towns to Yellowstone become dead ends after flood | WCBD News 2"/>
          <p:cNvPicPr preferRelativeResize="0"/>
          <p:nvPr/>
        </p:nvPicPr>
        <p:blipFill>
          <a:blip r:embed="rId3">
            <a:alphaModFix/>
          </a:blip>
          <a:stretch>
            <a:fillRect/>
          </a:stretch>
        </p:blipFill>
        <p:spPr>
          <a:xfrm>
            <a:off x="399100" y="1081175"/>
            <a:ext cx="6020261" cy="3386399"/>
          </a:xfrm>
          <a:prstGeom prst="rect">
            <a:avLst/>
          </a:prstGeom>
          <a:noFill/>
          <a:ln>
            <a:noFill/>
          </a:ln>
        </p:spPr>
      </p:pic>
      <p:sp>
        <p:nvSpPr>
          <p:cNvPr id="72" name="Google Shape;72;p15"/>
          <p:cNvSpPr txBox="1"/>
          <p:nvPr/>
        </p:nvSpPr>
        <p:spPr>
          <a:xfrm>
            <a:off x="6518725" y="941528"/>
            <a:ext cx="24810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p>
          <a:p>
            <a:pPr marL="457200" lvl="0" indent="-330200" algn="l" rtl="0">
              <a:spcBef>
                <a:spcPts val="0"/>
              </a:spcBef>
              <a:spcAft>
                <a:spcPts val="0"/>
              </a:spcAft>
              <a:buSzPts val="1600"/>
              <a:buChar char="⇾"/>
            </a:pPr>
            <a:r>
              <a:rPr lang="en" sz="1600"/>
              <a:t>Infrastructure, such as building bridges to withstand ~hundred year floods</a:t>
            </a:r>
            <a:endParaRPr sz="1600"/>
          </a:p>
          <a:p>
            <a:pPr marL="457200" lvl="0" indent="-330200" algn="l" rtl="0">
              <a:spcBef>
                <a:spcPts val="0"/>
              </a:spcBef>
              <a:spcAft>
                <a:spcPts val="0"/>
              </a:spcAft>
              <a:buSzPts val="1600"/>
              <a:buChar char="⇾"/>
            </a:pPr>
            <a:r>
              <a:rPr lang="en" sz="1600"/>
              <a:t>Mitigate effect of flood hazards in areas with  agriculture and critical habitats</a:t>
            </a:r>
            <a:endParaRPr sz="1600"/>
          </a:p>
          <a:p>
            <a:pPr marL="457200" lvl="0" indent="-330200" algn="l" rtl="0">
              <a:spcBef>
                <a:spcPts val="0"/>
              </a:spcBef>
              <a:spcAft>
                <a:spcPts val="0"/>
              </a:spcAft>
              <a:buSzPts val="1600"/>
              <a:buChar char="⇾"/>
            </a:pPr>
            <a:r>
              <a:rPr lang="en" sz="1600"/>
              <a:t>Track sediment transport through water conduits</a:t>
            </a:r>
            <a:endParaRPr sz="1600"/>
          </a:p>
          <a:p>
            <a:pPr marL="0" lvl="0" indent="0" algn="l" rtl="0">
              <a:spcBef>
                <a:spcPts val="0"/>
              </a:spcBef>
              <a:spcAft>
                <a:spcPts val="0"/>
              </a:spcAft>
              <a:buNone/>
            </a:pPr>
            <a:endParaRPr sz="1600"/>
          </a:p>
        </p:txBody>
      </p:sp>
      <p:sp>
        <p:nvSpPr>
          <p:cNvPr id="73" name="Google Shape;73;p15"/>
          <p:cNvSpPr txBox="1"/>
          <p:nvPr/>
        </p:nvSpPr>
        <p:spPr>
          <a:xfrm>
            <a:off x="2765700" y="4497700"/>
            <a:ext cx="3612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a:t>June 2022 - Red Lodge, Montana</a:t>
            </a:r>
            <a:endParaRPr sz="1200" i="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428325" y="745275"/>
            <a:ext cx="8287325" cy="4049499"/>
          </a:xfrm>
          <a:prstGeom prst="rect">
            <a:avLst/>
          </a:prstGeom>
          <a:noFill/>
          <a:ln>
            <a:noFill/>
          </a:ln>
        </p:spPr>
      </p:pic>
      <p:sp>
        <p:nvSpPr>
          <p:cNvPr id="79" name="Google Shape;79;p16"/>
          <p:cNvSpPr txBox="1">
            <a:spLocks noGrp="1"/>
          </p:cNvSpPr>
          <p:nvPr>
            <p:ph type="title"/>
          </p:nvPr>
        </p:nvSpPr>
        <p:spPr>
          <a:xfrm>
            <a:off x="311713" y="172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Methods: Plot Water Area vs. Water Volume</a:t>
            </a:r>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2104450" y="432725"/>
            <a:ext cx="5634876" cy="4278051"/>
          </a:xfrm>
          <a:prstGeom prst="rect">
            <a:avLst/>
          </a:prstGeom>
          <a:noFill/>
          <a:ln>
            <a:noFill/>
          </a:ln>
        </p:spPr>
      </p:pic>
      <p:sp>
        <p:nvSpPr>
          <p:cNvPr id="85" name="Google Shape;85;p17"/>
          <p:cNvSpPr txBox="1">
            <a:spLocks noGrp="1"/>
          </p:cNvSpPr>
          <p:nvPr>
            <p:ph type="title"/>
          </p:nvPr>
        </p:nvSpPr>
        <p:spPr>
          <a:xfrm>
            <a:off x="266600" y="571475"/>
            <a:ext cx="2012100" cy="4401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a:t>Methods: </a:t>
            </a:r>
            <a:endParaRPr/>
          </a:p>
          <a:p>
            <a:pPr marL="0" lvl="0" indent="0" algn="l" rtl="0">
              <a:spcBef>
                <a:spcPts val="0"/>
              </a:spcBef>
              <a:spcAft>
                <a:spcPts val="0"/>
              </a:spcAft>
              <a:buClr>
                <a:schemeClr val="dk1"/>
              </a:buClr>
              <a:buSzPts val="1100"/>
              <a:buFont typeface="Arial"/>
              <a:buNone/>
            </a:pPr>
            <a:r>
              <a:rPr lang="en" sz="1800" i="1"/>
              <a:t>Hydrofunctions</a:t>
            </a:r>
            <a:endParaRPr sz="1800" i="1"/>
          </a:p>
          <a:p>
            <a:pPr marL="0" lvl="0" indent="0" algn="l" rtl="0">
              <a:spcBef>
                <a:spcPts val="0"/>
              </a:spcBef>
              <a:spcAft>
                <a:spcPts val="0"/>
              </a:spcAft>
              <a:buNone/>
            </a:pPr>
            <a:endParaRPr/>
          </a:p>
        </p:txBody>
      </p:sp>
      <p:sp>
        <p:nvSpPr>
          <p:cNvPr id="86" name="Google Shape;86;p17"/>
          <p:cNvSpPr txBox="1"/>
          <p:nvPr/>
        </p:nvSpPr>
        <p:spPr>
          <a:xfrm>
            <a:off x="4066000" y="4710775"/>
            <a:ext cx="3612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a:t>Courtesy of USGS</a:t>
            </a:r>
            <a:endParaRPr sz="1200"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2313800" y="427358"/>
            <a:ext cx="1709596" cy="4209696"/>
          </a:xfrm>
          <a:prstGeom prst="rect">
            <a:avLst/>
          </a:prstGeom>
          <a:noFill/>
          <a:ln>
            <a:noFill/>
          </a:ln>
        </p:spPr>
      </p:pic>
      <p:pic>
        <p:nvPicPr>
          <p:cNvPr id="92" name="Google Shape;92;p18"/>
          <p:cNvPicPr preferRelativeResize="0"/>
          <p:nvPr/>
        </p:nvPicPr>
        <p:blipFill>
          <a:blip r:embed="rId4">
            <a:alphaModFix/>
          </a:blip>
          <a:stretch>
            <a:fillRect/>
          </a:stretch>
        </p:blipFill>
        <p:spPr>
          <a:xfrm>
            <a:off x="4447170" y="370950"/>
            <a:ext cx="1675950" cy="4353488"/>
          </a:xfrm>
          <a:prstGeom prst="rect">
            <a:avLst/>
          </a:prstGeom>
          <a:noFill/>
          <a:ln>
            <a:noFill/>
          </a:ln>
        </p:spPr>
      </p:pic>
      <p:pic>
        <p:nvPicPr>
          <p:cNvPr id="93" name="Google Shape;93;p18"/>
          <p:cNvPicPr preferRelativeResize="0"/>
          <p:nvPr/>
        </p:nvPicPr>
        <p:blipFill>
          <a:blip r:embed="rId5">
            <a:alphaModFix/>
          </a:blip>
          <a:stretch>
            <a:fillRect/>
          </a:stretch>
        </p:blipFill>
        <p:spPr>
          <a:xfrm>
            <a:off x="4430342" y="419063"/>
            <a:ext cx="1709596" cy="4353488"/>
          </a:xfrm>
          <a:prstGeom prst="rect">
            <a:avLst/>
          </a:prstGeom>
          <a:noFill/>
          <a:ln>
            <a:noFill/>
          </a:ln>
        </p:spPr>
      </p:pic>
      <p:pic>
        <p:nvPicPr>
          <p:cNvPr id="94" name="Google Shape;94;p18"/>
          <p:cNvPicPr preferRelativeResize="0"/>
          <p:nvPr/>
        </p:nvPicPr>
        <p:blipFill rotWithShape="1">
          <a:blip r:embed="rId6">
            <a:alphaModFix/>
          </a:blip>
          <a:srcRect r="6994" b="6994"/>
          <a:stretch/>
        </p:blipFill>
        <p:spPr>
          <a:xfrm>
            <a:off x="6546875" y="370950"/>
            <a:ext cx="2225637" cy="4401599"/>
          </a:xfrm>
          <a:prstGeom prst="rect">
            <a:avLst/>
          </a:prstGeom>
          <a:noFill/>
          <a:ln>
            <a:noFill/>
          </a:ln>
        </p:spPr>
      </p:pic>
      <p:cxnSp>
        <p:nvCxnSpPr>
          <p:cNvPr id="95" name="Google Shape;95;p18"/>
          <p:cNvCxnSpPr/>
          <p:nvPr/>
        </p:nvCxnSpPr>
        <p:spPr>
          <a:xfrm>
            <a:off x="4081388" y="2689750"/>
            <a:ext cx="307800" cy="900"/>
          </a:xfrm>
          <a:prstGeom prst="straightConnector1">
            <a:avLst/>
          </a:prstGeom>
          <a:noFill/>
          <a:ln w="9525" cap="flat" cmpd="sng">
            <a:solidFill>
              <a:schemeClr val="dk2"/>
            </a:solidFill>
            <a:prstDash val="solid"/>
            <a:round/>
            <a:headEnd type="none" w="med" len="med"/>
            <a:tailEnd type="triangle" w="med" len="med"/>
          </a:ln>
        </p:spPr>
      </p:cxnSp>
      <p:cxnSp>
        <p:nvCxnSpPr>
          <p:cNvPr id="96" name="Google Shape;96;p18"/>
          <p:cNvCxnSpPr/>
          <p:nvPr/>
        </p:nvCxnSpPr>
        <p:spPr>
          <a:xfrm>
            <a:off x="6189500" y="2689750"/>
            <a:ext cx="307800" cy="900"/>
          </a:xfrm>
          <a:prstGeom prst="straightConnector1">
            <a:avLst/>
          </a:prstGeom>
          <a:noFill/>
          <a:ln w="9525" cap="flat" cmpd="sng">
            <a:solidFill>
              <a:schemeClr val="dk2"/>
            </a:solidFill>
            <a:prstDash val="solid"/>
            <a:round/>
            <a:headEnd type="none" w="med" len="med"/>
            <a:tailEnd type="triangle" w="med" len="med"/>
          </a:ln>
        </p:spPr>
      </p:cxnSp>
      <p:sp>
        <p:nvSpPr>
          <p:cNvPr id="97" name="Google Shape;97;p18"/>
          <p:cNvSpPr txBox="1">
            <a:spLocks noGrp="1"/>
          </p:cNvSpPr>
          <p:nvPr>
            <p:ph type="title"/>
          </p:nvPr>
        </p:nvSpPr>
        <p:spPr>
          <a:xfrm>
            <a:off x="114200" y="419075"/>
            <a:ext cx="2012100" cy="4401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a:t>Example: </a:t>
            </a:r>
            <a:endParaRPr/>
          </a:p>
          <a:p>
            <a:pPr marL="0" lvl="0" indent="0" algn="l" rtl="0">
              <a:spcBef>
                <a:spcPts val="0"/>
              </a:spcBef>
              <a:spcAft>
                <a:spcPts val="0"/>
              </a:spcAft>
              <a:buClr>
                <a:schemeClr val="dk1"/>
              </a:buClr>
              <a:buSzPts val="1100"/>
              <a:buFont typeface="Arial"/>
              <a:buNone/>
            </a:pPr>
            <a:r>
              <a:rPr lang="en" sz="1800" i="1"/>
              <a:t>Vicksburg, Mississippi</a:t>
            </a:r>
            <a:endParaRPr sz="1800" i="1"/>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10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100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2" name="Google Shape;102;p19"/>
          <p:cNvCxnSpPr/>
          <p:nvPr/>
        </p:nvCxnSpPr>
        <p:spPr>
          <a:xfrm>
            <a:off x="3845225" y="2663725"/>
            <a:ext cx="307800" cy="900"/>
          </a:xfrm>
          <a:prstGeom prst="straightConnector1">
            <a:avLst/>
          </a:prstGeom>
          <a:noFill/>
          <a:ln w="9525" cap="flat" cmpd="sng">
            <a:solidFill>
              <a:schemeClr val="dk2"/>
            </a:solidFill>
            <a:prstDash val="solid"/>
            <a:round/>
            <a:headEnd type="none" w="med" len="med"/>
            <a:tailEnd type="triangle" w="med" len="med"/>
          </a:ln>
        </p:spPr>
      </p:cxnSp>
      <p:cxnSp>
        <p:nvCxnSpPr>
          <p:cNvPr id="103" name="Google Shape;103;p19"/>
          <p:cNvCxnSpPr/>
          <p:nvPr/>
        </p:nvCxnSpPr>
        <p:spPr>
          <a:xfrm>
            <a:off x="6240788" y="2619425"/>
            <a:ext cx="307800" cy="900"/>
          </a:xfrm>
          <a:prstGeom prst="straightConnector1">
            <a:avLst/>
          </a:prstGeom>
          <a:noFill/>
          <a:ln w="9525" cap="flat" cmpd="sng">
            <a:solidFill>
              <a:schemeClr val="dk2"/>
            </a:solidFill>
            <a:prstDash val="solid"/>
            <a:round/>
            <a:headEnd type="none" w="med" len="med"/>
            <a:tailEnd type="triangle" w="med" len="med"/>
          </a:ln>
        </p:spPr>
      </p:cxnSp>
      <p:sp>
        <p:nvSpPr>
          <p:cNvPr id="104" name="Google Shape;104;p19"/>
          <p:cNvSpPr txBox="1">
            <a:spLocks noGrp="1"/>
          </p:cNvSpPr>
          <p:nvPr>
            <p:ph type="title"/>
          </p:nvPr>
        </p:nvSpPr>
        <p:spPr>
          <a:xfrm>
            <a:off x="114200" y="419075"/>
            <a:ext cx="2012100" cy="4401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a:t>Example: </a:t>
            </a:r>
            <a:endParaRPr/>
          </a:p>
          <a:p>
            <a:pPr marL="0" lvl="0" indent="0" algn="l" rtl="0">
              <a:spcBef>
                <a:spcPts val="0"/>
              </a:spcBef>
              <a:spcAft>
                <a:spcPts val="0"/>
              </a:spcAft>
              <a:buClr>
                <a:schemeClr val="dk1"/>
              </a:buClr>
              <a:buSzPts val="1100"/>
              <a:buFont typeface="Arial"/>
              <a:buNone/>
            </a:pPr>
            <a:r>
              <a:rPr lang="en" sz="1800" i="1"/>
              <a:t>Pine Bluff, Arkansas </a:t>
            </a:r>
            <a:endParaRPr sz="1800" i="1"/>
          </a:p>
          <a:p>
            <a:pPr marL="0" lvl="0" indent="0" algn="l" rtl="0">
              <a:spcBef>
                <a:spcPts val="0"/>
              </a:spcBef>
              <a:spcAft>
                <a:spcPts val="0"/>
              </a:spcAft>
              <a:buNone/>
            </a:pPr>
            <a:endParaRPr/>
          </a:p>
        </p:txBody>
      </p:sp>
      <p:pic>
        <p:nvPicPr>
          <p:cNvPr id="105" name="Google Shape;105;p19"/>
          <p:cNvPicPr preferRelativeResize="0"/>
          <p:nvPr/>
        </p:nvPicPr>
        <p:blipFill rotWithShape="1">
          <a:blip r:embed="rId3">
            <a:alphaModFix/>
          </a:blip>
          <a:srcRect l="7013" r="60322"/>
          <a:stretch/>
        </p:blipFill>
        <p:spPr>
          <a:xfrm>
            <a:off x="4202850" y="1427400"/>
            <a:ext cx="1963025" cy="2384950"/>
          </a:xfrm>
          <a:prstGeom prst="rect">
            <a:avLst/>
          </a:prstGeom>
          <a:noFill/>
          <a:ln>
            <a:noFill/>
          </a:ln>
        </p:spPr>
      </p:pic>
      <p:pic>
        <p:nvPicPr>
          <p:cNvPr id="106" name="Google Shape;106;p19"/>
          <p:cNvPicPr preferRelativeResize="0"/>
          <p:nvPr/>
        </p:nvPicPr>
        <p:blipFill rotWithShape="1">
          <a:blip r:embed="rId4">
            <a:alphaModFix/>
          </a:blip>
          <a:srcRect l="51231" b="2286"/>
          <a:stretch/>
        </p:blipFill>
        <p:spPr>
          <a:xfrm>
            <a:off x="6623524" y="1614713"/>
            <a:ext cx="2208150" cy="2098925"/>
          </a:xfrm>
          <a:prstGeom prst="rect">
            <a:avLst/>
          </a:prstGeom>
          <a:noFill/>
          <a:ln>
            <a:noFill/>
          </a:ln>
        </p:spPr>
      </p:pic>
      <p:pic>
        <p:nvPicPr>
          <p:cNvPr id="107" name="Google Shape;107;p19"/>
          <p:cNvPicPr preferRelativeResize="0"/>
          <p:nvPr/>
        </p:nvPicPr>
        <p:blipFill rotWithShape="1">
          <a:blip r:embed="rId5">
            <a:alphaModFix/>
          </a:blip>
          <a:srcRect l="7688" r="29027"/>
          <a:stretch/>
        </p:blipFill>
        <p:spPr>
          <a:xfrm>
            <a:off x="1770775" y="960125"/>
            <a:ext cx="2012101" cy="3223250"/>
          </a:xfrm>
          <a:prstGeom prst="rect">
            <a:avLst/>
          </a:prstGeom>
          <a:noFill/>
          <a:ln>
            <a:noFill/>
          </a:ln>
        </p:spPr>
      </p:pic>
      <p:pic>
        <p:nvPicPr>
          <p:cNvPr id="108" name="Google Shape;108;p19"/>
          <p:cNvPicPr preferRelativeResize="0"/>
          <p:nvPr/>
        </p:nvPicPr>
        <p:blipFill rotWithShape="1">
          <a:blip r:embed="rId3">
            <a:alphaModFix/>
          </a:blip>
          <a:srcRect l="57865" r="9469"/>
          <a:stretch/>
        </p:blipFill>
        <p:spPr>
          <a:xfrm>
            <a:off x="4215400" y="1427400"/>
            <a:ext cx="1963025" cy="2384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1000"/>
                                        <p:tgtEl>
                                          <p:spTgt spid="1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10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1000"/>
                                        <p:tgtEl>
                                          <p:spTgt spid="10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Results: Relationship Between Flooding Extent and Stream Gage Data</a:t>
            </a:r>
            <a:endParaRPr/>
          </a:p>
          <a:p>
            <a:pPr marL="0" lvl="0" indent="0" algn="l" rtl="0">
              <a:spcBef>
                <a:spcPts val="0"/>
              </a:spcBef>
              <a:spcAft>
                <a:spcPts val="0"/>
              </a:spcAft>
              <a:buNone/>
            </a:pPr>
            <a:endParaRPr/>
          </a:p>
        </p:txBody>
      </p:sp>
      <p:pic>
        <p:nvPicPr>
          <p:cNvPr id="114" name="Google Shape;114;p20"/>
          <p:cNvPicPr preferRelativeResize="0"/>
          <p:nvPr/>
        </p:nvPicPr>
        <p:blipFill>
          <a:blip r:embed="rId3">
            <a:alphaModFix/>
          </a:blip>
          <a:stretch>
            <a:fillRect/>
          </a:stretch>
        </p:blipFill>
        <p:spPr>
          <a:xfrm>
            <a:off x="76200" y="1169964"/>
            <a:ext cx="4306374" cy="3213136"/>
          </a:xfrm>
          <a:prstGeom prst="rect">
            <a:avLst/>
          </a:prstGeom>
          <a:noFill/>
          <a:ln>
            <a:noFill/>
          </a:ln>
        </p:spPr>
      </p:pic>
      <p:pic>
        <p:nvPicPr>
          <p:cNvPr id="115" name="Google Shape;115;p20"/>
          <p:cNvPicPr preferRelativeResize="0"/>
          <p:nvPr/>
        </p:nvPicPr>
        <p:blipFill>
          <a:blip r:embed="rId4">
            <a:alphaModFix/>
          </a:blip>
          <a:stretch>
            <a:fillRect/>
          </a:stretch>
        </p:blipFill>
        <p:spPr>
          <a:xfrm>
            <a:off x="4458506" y="1216100"/>
            <a:ext cx="4609294" cy="3213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11700" y="228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Conclusions</a:t>
            </a:r>
            <a:endParaRPr/>
          </a:p>
          <a:p>
            <a:pPr marL="0" lvl="0" indent="0" algn="l" rtl="0">
              <a:spcBef>
                <a:spcPts val="0"/>
              </a:spcBef>
              <a:spcAft>
                <a:spcPts val="0"/>
              </a:spcAft>
              <a:buNone/>
            </a:pPr>
            <a:endParaRPr/>
          </a:p>
        </p:txBody>
      </p:sp>
      <p:sp>
        <p:nvSpPr>
          <p:cNvPr id="121" name="Google Shape;121;p21"/>
          <p:cNvSpPr txBox="1"/>
          <p:nvPr/>
        </p:nvSpPr>
        <p:spPr>
          <a:xfrm>
            <a:off x="420500" y="800825"/>
            <a:ext cx="44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22" name="Google Shape;122;p21" descr="Diagram of Channel Cross Section With Subsections | U.S. Geological Survey"/>
          <p:cNvPicPr preferRelativeResize="0"/>
          <p:nvPr/>
        </p:nvPicPr>
        <p:blipFill>
          <a:blip r:embed="rId3">
            <a:alphaModFix/>
          </a:blip>
          <a:stretch>
            <a:fillRect/>
          </a:stretch>
        </p:blipFill>
        <p:spPr>
          <a:xfrm>
            <a:off x="4376825" y="940300"/>
            <a:ext cx="4607875" cy="3118125"/>
          </a:xfrm>
          <a:prstGeom prst="rect">
            <a:avLst/>
          </a:prstGeom>
          <a:noFill/>
          <a:ln>
            <a:noFill/>
          </a:ln>
        </p:spPr>
      </p:pic>
      <p:sp>
        <p:nvSpPr>
          <p:cNvPr id="123" name="Google Shape;123;p21"/>
          <p:cNvSpPr txBox="1"/>
          <p:nvPr/>
        </p:nvSpPr>
        <p:spPr>
          <a:xfrm>
            <a:off x="507775" y="1006125"/>
            <a:ext cx="38691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a:t>Proof of concept established</a:t>
            </a:r>
            <a:endParaRPr sz="1800"/>
          </a:p>
          <a:p>
            <a:pPr marL="457200" lvl="0" indent="-342900" algn="l" rtl="0">
              <a:spcBef>
                <a:spcPts val="0"/>
              </a:spcBef>
              <a:spcAft>
                <a:spcPts val="0"/>
              </a:spcAft>
              <a:buSzPts val="1800"/>
              <a:buChar char="●"/>
            </a:pPr>
            <a:r>
              <a:rPr lang="en" sz="1800"/>
              <a:t>Visual correlation between flood extent and discharge vs gage height</a:t>
            </a:r>
            <a:endParaRPr sz="1800"/>
          </a:p>
          <a:p>
            <a:pPr marL="457200" lvl="0" indent="-342900" algn="l" rtl="0">
              <a:spcBef>
                <a:spcPts val="0"/>
              </a:spcBef>
              <a:spcAft>
                <a:spcPts val="0"/>
              </a:spcAft>
              <a:buSzPts val="1800"/>
              <a:buChar char="●"/>
            </a:pPr>
            <a:r>
              <a:rPr lang="en" sz="1800"/>
              <a:t>Specific boundary conditions for each location</a:t>
            </a:r>
            <a:endParaRPr sz="1800"/>
          </a:p>
          <a:p>
            <a:pPr marL="457200" lvl="0" indent="-342900" algn="l" rtl="0">
              <a:spcBef>
                <a:spcPts val="0"/>
              </a:spcBef>
              <a:spcAft>
                <a:spcPts val="0"/>
              </a:spcAft>
              <a:buSzPts val="1800"/>
              <a:buChar char="●"/>
            </a:pPr>
            <a:r>
              <a:rPr lang="en" sz="1800"/>
              <a:t>Active remote sensing data for cloud coverage</a:t>
            </a:r>
            <a:endParaRPr sz="1800"/>
          </a:p>
        </p:txBody>
      </p:sp>
      <p:sp>
        <p:nvSpPr>
          <p:cNvPr id="124" name="Google Shape;124;p21"/>
          <p:cNvSpPr txBox="1"/>
          <p:nvPr/>
        </p:nvSpPr>
        <p:spPr>
          <a:xfrm>
            <a:off x="5219700" y="3976000"/>
            <a:ext cx="3612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a:t>Courtesy of USGS</a:t>
            </a:r>
            <a:endParaRPr sz="1200" i="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1293</Words>
  <Application>Microsoft Macintosh PowerPoint</Application>
  <PresentationFormat>On-screen Show (16:9)</PresentationFormat>
  <Paragraphs>124</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Helvetica Neue</vt:lpstr>
      <vt:lpstr>Arial</vt:lpstr>
      <vt:lpstr>Simple Light</vt:lpstr>
      <vt:lpstr> How Much Water Makes A Flood? Exploring the Relationship Between River Gage Data and Flood Extent</vt:lpstr>
      <vt:lpstr>Project Goal: Understand How Water Floods</vt:lpstr>
      <vt:lpstr>Importance of Flood Modelling </vt:lpstr>
      <vt:lpstr>Methods: Plot Water Area vs. Water Volume </vt:lpstr>
      <vt:lpstr>Methods:  Hydrofunctions </vt:lpstr>
      <vt:lpstr>Example:  Vicksburg, Mississippi </vt:lpstr>
      <vt:lpstr>Example:  Pine Bluff, Arkansas  </vt:lpstr>
      <vt:lpstr>Results: Relationship Between Flooding Extent and Stream Gage Data </vt:lpstr>
      <vt:lpstr>Conclusions </vt:lpstr>
      <vt:lpstr>Next Steps and Implications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Much Water Makes A Flood? Exploring the Relationship Between River Gage Data and Flood Extent</dc:title>
  <cp:lastModifiedBy>Kristen James</cp:lastModifiedBy>
  <cp:revision>1</cp:revision>
  <dcterms:modified xsi:type="dcterms:W3CDTF">2022-06-29T17:54:01Z</dcterms:modified>
</cp:coreProperties>
</file>